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7" r:id="rId2"/>
    <p:sldId id="282" r:id="rId3"/>
    <p:sldId id="294" r:id="rId4"/>
    <p:sldId id="299" r:id="rId5"/>
    <p:sldId id="302" r:id="rId6"/>
    <p:sldId id="300" r:id="rId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a:srgbClr val="FFFFBD"/>
    <a:srgbClr val="FF00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967"/>
  </p:normalViewPr>
  <p:slideViewPr>
    <p:cSldViewPr snapToGrid="0">
      <p:cViewPr varScale="1">
        <p:scale>
          <a:sx n="224" d="100"/>
          <a:sy n="224" d="100"/>
        </p:scale>
        <p:origin x="205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7FF27B-557D-334F-8D5E-B327C5A298E9}" type="datetimeFigureOut">
              <a:rPr lang="en-AU" smtClean="0"/>
              <a:t>31/1/2025</a:t>
            </a:fld>
            <a:endParaRPr lang="en-AU"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05C736-FAD4-1E4D-89A5-433D4AA2963B}" type="slidenum">
              <a:rPr lang="en-AU" smtClean="0"/>
              <a:t>‹#›</a:t>
            </a:fld>
            <a:endParaRPr lang="en-AU" dirty="0"/>
          </a:p>
        </p:txBody>
      </p:sp>
    </p:spTree>
    <p:extLst>
      <p:ext uri="{BB962C8B-B14F-4D97-AF65-F5344CB8AC3E}">
        <p14:creationId xmlns:p14="http://schemas.microsoft.com/office/powerpoint/2010/main" val="113783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E05C736-FAD4-1E4D-89A5-433D4AA2963B}" type="slidenum">
              <a:rPr lang="en-AU" smtClean="0"/>
              <a:t>1</a:t>
            </a:fld>
            <a:endParaRPr lang="en-AU" dirty="0"/>
          </a:p>
        </p:txBody>
      </p:sp>
    </p:spTree>
    <p:extLst>
      <p:ext uri="{BB962C8B-B14F-4D97-AF65-F5344CB8AC3E}">
        <p14:creationId xmlns:p14="http://schemas.microsoft.com/office/powerpoint/2010/main" val="3227804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6E05C736-FAD4-1E4D-89A5-433D4AA2963B}" type="slidenum">
              <a:rPr lang="en-AU" smtClean="0"/>
              <a:t>4</a:t>
            </a:fld>
            <a:endParaRPr lang="en-AU" dirty="0"/>
          </a:p>
        </p:txBody>
      </p:sp>
    </p:spTree>
    <p:extLst>
      <p:ext uri="{BB962C8B-B14F-4D97-AF65-F5344CB8AC3E}">
        <p14:creationId xmlns:p14="http://schemas.microsoft.com/office/powerpoint/2010/main" val="1331194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17400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CABF9-DE03-BA58-315C-53E34E959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65EDD-3B8C-81C9-5C5F-8A1DBECFA8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88E092-233D-41FA-93E9-533FF1CF6B1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6D83EBE-0D20-A4DD-6582-0216C98C4D60}"/>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E05C736-FAD4-1E4D-89A5-433D4AA2963B}"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8274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a:prstGeom prst="rect">
            <a:avLst/>
          </a:prstGeom>
        </p:spPr>
        <p:txBody>
          <a:bodyPr anchor="b">
            <a:normAutofit/>
          </a:bodyPr>
          <a:lstStyle>
            <a:lvl1pPr algn="ctr">
              <a:defRPr sz="2400" baseline="0">
                <a:latin typeface="Times New Roman" panose="02020603050405020304" pitchFamily="18" charset="0"/>
              </a:defRPr>
            </a:lvl1pPr>
          </a:lstStyle>
          <a:p>
            <a:r>
              <a:rPr lang="en-GB" dirty="0"/>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baseline="0">
                <a:latin typeface="Times New Roman" panose="020206030504050203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1/31/25</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933687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1/31/25</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7299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a:prstGeom prst="rect">
            <a:avLst/>
          </a:prstGeo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1/31/25</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4079955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4E6CF7E-C746-084D-BF17-6C523B0D2ACF}" type="datetimeFigureOut">
              <a:rPr lang="en-US" smtClean="0"/>
              <a:t>1/31/25</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791419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424782"/>
            <a:ext cx="7886700" cy="2377281"/>
          </a:xfrm>
          <a:prstGeom prst="rect">
            <a:avLst/>
          </a:prstGeo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623887" y="3824553"/>
            <a:ext cx="7886700" cy="125015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4E6CF7E-C746-084D-BF17-6C523B0D2ACF}" type="datetimeFigureOut">
              <a:rPr lang="en-US" smtClean="0"/>
              <a:t>1/31/25</a:t>
            </a:fld>
            <a:endParaRPr lang="en-US" dirty="0"/>
          </a:p>
        </p:txBody>
      </p:sp>
      <p:sp>
        <p:nvSpPr>
          <p:cNvPr id="5" name="Footer Placeholder 4"/>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403530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4E6CF7E-C746-084D-BF17-6C523B0D2ACF}" type="datetimeFigureOut">
              <a:rPr lang="en-US" smtClean="0"/>
              <a:t>1/31/25</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369116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a:prstGeom prst="rect">
            <a:avLst/>
          </a:prstGeo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4E6CF7E-C746-084D-BF17-6C523B0D2ACF}" type="datetimeFigureOut">
              <a:rPr lang="en-US" smtClean="0"/>
              <a:t>1/31/25</a:t>
            </a:fld>
            <a:endParaRPr lang="en-US" dirty="0"/>
          </a:p>
        </p:txBody>
      </p:sp>
      <p:sp>
        <p:nvSpPr>
          <p:cNvPr id="8" name="Footer Placeholder 7"/>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266467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04271"/>
            <a:ext cx="7886700" cy="1104636"/>
          </a:xfrm>
          <a:prstGeom prst="rect">
            <a:avLst/>
          </a:prstGeo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4E6CF7E-C746-084D-BF17-6C523B0D2ACF}" type="datetimeFigureOut">
              <a:rPr lang="en-US" smtClean="0"/>
              <a:t>1/31/25</a:t>
            </a:fld>
            <a:endParaRPr lang="en-US" dirty="0"/>
          </a:p>
        </p:txBody>
      </p:sp>
      <p:sp>
        <p:nvSpPr>
          <p:cNvPr id="4" name="Footer Placeholder 3"/>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386615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E6CF7E-C746-084D-BF17-6C523B0D2ACF}" type="datetimeFigureOut">
              <a:rPr lang="en-US" smtClean="0"/>
              <a:t>1/31/25</a:t>
            </a:fld>
            <a:endParaRPr lang="en-US" dirty="0"/>
          </a:p>
        </p:txBody>
      </p:sp>
      <p:sp>
        <p:nvSpPr>
          <p:cNvPr id="3" name="Footer Placeholder 2"/>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528716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a:prstGeom prst="rect">
            <a:avLst/>
          </a:prstGeo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E6CF7E-C746-084D-BF17-6C523B0D2ACF}" type="datetimeFigureOut">
              <a:rPr lang="en-US" smtClean="0"/>
              <a:t>1/31/25</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112742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a:prstGeom prst="rect">
            <a:avLst/>
          </a:prstGeo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D4E6CF7E-C746-084D-BF17-6C523B0D2ACF}" type="datetimeFigureOut">
              <a:rPr lang="en-US" smtClean="0"/>
              <a:t>1/31/25</a:t>
            </a:fld>
            <a:endParaRPr lang="en-US" dirty="0"/>
          </a:p>
        </p:txBody>
      </p:sp>
      <p:sp>
        <p:nvSpPr>
          <p:cNvPr id="6" name="Footer Placeholder 5"/>
          <p:cNvSpPr>
            <a:spLocks noGrp="1"/>
          </p:cNvSpPr>
          <p:nvPr>
            <p:ph type="ftr" sz="quarter" idx="11"/>
          </p:nvPr>
        </p:nvSpPr>
        <p:spPr>
          <a:xfrm>
            <a:off x="3028950" y="5296959"/>
            <a:ext cx="3086100" cy="304271"/>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32A23974-83D8-7045-B8FB-83D6C4E40E34}" type="slidenum">
              <a:rPr lang="en-US" smtClean="0"/>
              <a:t>‹#›</a:t>
            </a:fld>
            <a:endParaRPr lang="en-US" dirty="0"/>
          </a:p>
        </p:txBody>
      </p:sp>
    </p:spTree>
    <p:extLst>
      <p:ext uri="{BB962C8B-B14F-4D97-AF65-F5344CB8AC3E}">
        <p14:creationId xmlns:p14="http://schemas.microsoft.com/office/powerpoint/2010/main" val="187151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5450" y="606954"/>
            <a:ext cx="7886700" cy="362611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b="0" i="0">
                <a:solidFill>
                  <a:schemeClr val="tx1">
                    <a:tint val="82000"/>
                  </a:schemeClr>
                </a:solidFill>
                <a:latin typeface="Times New Roman" panose="02020603050405020304" pitchFamily="18" charset="0"/>
              </a:defRPr>
            </a:lvl1pPr>
          </a:lstStyle>
          <a:p>
            <a:fld id="{D4E6CF7E-C746-084D-BF17-6C523B0D2ACF}" type="datetimeFigureOut">
              <a:rPr lang="en-US" smtClean="0"/>
              <a:pPr/>
              <a:t>1/31/25</a:t>
            </a:fld>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b="0" i="0">
                <a:solidFill>
                  <a:schemeClr val="tx1">
                    <a:tint val="82000"/>
                  </a:schemeClr>
                </a:solidFill>
                <a:latin typeface="Times New Roman" panose="02020603050405020304" pitchFamily="18" charset="0"/>
              </a:defRPr>
            </a:lvl1pPr>
          </a:lstStyle>
          <a:p>
            <a:fld id="{32A23974-83D8-7045-B8FB-83D6C4E40E34}" type="slidenum">
              <a:rPr lang="en-US" smtClean="0"/>
              <a:pPr/>
              <a:t>‹#›</a:t>
            </a:fld>
            <a:endParaRPr lang="en-US" dirty="0"/>
          </a:p>
        </p:txBody>
      </p:sp>
    </p:spTree>
    <p:extLst>
      <p:ext uri="{BB962C8B-B14F-4D97-AF65-F5344CB8AC3E}">
        <p14:creationId xmlns:p14="http://schemas.microsoft.com/office/powerpoint/2010/main" val="1447037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b="0" i="0" kern="1200">
          <a:solidFill>
            <a:schemeClr val="tx1"/>
          </a:solidFill>
          <a:latin typeface="Times New Roman" panose="0202060305040502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0" i="0" kern="1200" baseline="0">
          <a:solidFill>
            <a:schemeClr val="tx1"/>
          </a:solidFill>
          <a:latin typeface="Times New Roman" panose="020206030504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3E145E-7437-5592-0FFF-32B24FCB537F}"/>
              </a:ext>
            </a:extLst>
          </p:cNvPr>
          <p:cNvSpPr txBox="1">
            <a:spLocks noChangeArrowheads="1"/>
          </p:cNvSpPr>
          <p:nvPr/>
        </p:nvSpPr>
        <p:spPr bwMode="auto">
          <a:xfrm>
            <a:off x="0" y="59996"/>
            <a:ext cx="9144000" cy="5112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sz="4400" kern="0" dirty="0">
                <a:solidFill>
                  <a:srgbClr val="FFFF00"/>
                </a:solidFill>
                <a:latin typeface="Times New Roman" panose="02020603050405020304" pitchFamily="18" charset="0"/>
                <a:ea typeface="+mn-ea"/>
                <a:cs typeface="+mn-cs"/>
              </a:rPr>
              <a:t>1 Thessalonians 1:1-10</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lang="en-US" i="1" kern="0" dirty="0">
                <a:solidFill>
                  <a:srgbClr val="FFFF00"/>
                </a:solidFill>
                <a:latin typeface="Times New Roman" panose="02020603050405020304" pitchFamily="18" charset="0"/>
                <a:ea typeface="+mn-ea"/>
                <a:cs typeface="Times New Roman" panose="02020603050405020304" pitchFamily="18" charset="0"/>
              </a:rPr>
              <a:t>(English Standard Version)</a:t>
            </a: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endParaRPr lang="en-US" kern="0" dirty="0">
              <a:solidFill>
                <a:schemeClr val="bg1"/>
              </a:solidFill>
              <a:latin typeface="Times New Roman" panose="02020603050405020304" pitchFamily="18" charset="0"/>
              <a:ea typeface="+mn-ea"/>
              <a:cs typeface="Times New Roman" panose="02020603050405020304" pitchFamily="18" charset="0"/>
            </a:endParaRPr>
          </a:p>
          <a:p>
            <a:pPr marL="0" marR="0" lvl="0" indent="0" algn="r" defTabSz="914400" rtl="0" eaLnBrk="1" fontAlgn="base" latinLnBrk="0" hangingPunct="1">
              <a:lnSpc>
                <a:spcPct val="100000"/>
              </a:lnSpc>
              <a:spcBef>
                <a:spcPct val="20000"/>
              </a:spcBef>
              <a:spcAft>
                <a:spcPct val="0"/>
              </a:spcAft>
              <a:buClrTx/>
              <a:buSzTx/>
              <a:buFontTx/>
              <a:buNone/>
              <a:tabLst/>
              <a:defRPr/>
            </a:pPr>
            <a:r>
              <a:rPr lang="en-US" kern="0" dirty="0">
                <a:solidFill>
                  <a:schemeClr val="bg1"/>
                </a:solidFill>
                <a:latin typeface="Times New Roman" panose="02020603050405020304" pitchFamily="18" charset="0"/>
                <a:ea typeface="+mn-ea"/>
                <a:cs typeface="Times New Roman" panose="02020603050405020304" pitchFamily="18" charset="0"/>
              </a:rPr>
              <a:t>2  Slides</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4400" kern="0" dirty="0">
              <a:solidFill>
                <a:srgbClr val="FFFF00"/>
              </a:solidFill>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lang="en-AU" sz="4400" kern="0" dirty="0">
              <a:solidFill>
                <a:srgbClr val="FFFF00"/>
              </a:solidFill>
              <a:latin typeface="Times New Roman" panose="02020603050405020304" pitchFamily="18" charset="0"/>
              <a:ea typeface="+mn-ea"/>
              <a:cs typeface="+mn-cs"/>
            </a:endParaRPr>
          </a:p>
        </p:txBody>
      </p:sp>
    </p:spTree>
    <p:extLst>
      <p:ext uri="{BB962C8B-B14F-4D97-AF65-F5344CB8AC3E}">
        <p14:creationId xmlns:p14="http://schemas.microsoft.com/office/powerpoint/2010/main" val="3902716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36360AE9-4356-30FF-96CC-16A6408493FB}"/>
              </a:ext>
            </a:extLst>
          </p:cNvPr>
          <p:cNvSpPr txBox="1">
            <a:spLocks noChangeArrowheads="1"/>
          </p:cNvSpPr>
          <p:nvPr/>
        </p:nvSpPr>
        <p:spPr bwMode="auto">
          <a:xfrm>
            <a:off x="22444" y="0"/>
            <a:ext cx="9144000" cy="5518434"/>
          </a:xfrm>
          <a:prstGeom prst="rect">
            <a:avLst/>
          </a:prstGeom>
          <a:noFill/>
          <a:ln w="9525">
            <a:noFill/>
            <a:miter lim="800000"/>
            <a:headEnd/>
            <a:tailEnd/>
          </a:ln>
        </p:spPr>
        <p:txBody>
          <a:bodyPr wrap="square">
            <a:prstTxWarp prst="textNoShape">
              <a:avLst/>
            </a:prstTxWarp>
            <a:spAutoFit/>
          </a:bodyPr>
          <a:lstStyle/>
          <a:p>
            <a:pPr>
              <a:lnSpc>
                <a:spcPct val="115000"/>
              </a:lnSpc>
              <a:spcAft>
                <a:spcPts val="1000"/>
              </a:spcAft>
            </a:pPr>
            <a:r>
              <a:rPr lang="en-AU" sz="2600" b="1" dirty="0">
                <a:solidFill>
                  <a:srgbClr val="FFFFFF"/>
                </a:solidFill>
                <a:effectLst/>
                <a:latin typeface="Times New Roman" panose="02020603050405020304" pitchFamily="18" charset="0"/>
                <a:ea typeface="Times New Roman" panose="02020603050405020304" pitchFamily="18" charset="0"/>
              </a:rPr>
              <a:t>1 </a:t>
            </a:r>
            <a:r>
              <a:rPr lang="en-AU" sz="2600" dirty="0">
                <a:solidFill>
                  <a:srgbClr val="FFFFFF"/>
                </a:solidFill>
                <a:effectLst/>
                <a:latin typeface="Times New Roman" panose="02020603050405020304" pitchFamily="18" charset="0"/>
                <a:ea typeface="Times New Roman" panose="02020603050405020304" pitchFamily="18" charset="0"/>
              </a:rPr>
              <a:t>Paul, Silvanus, and Timothy, </a:t>
            </a:r>
            <a:endParaRPr lang="en-AU" sz="2600" dirty="0">
              <a:effectLst/>
              <a:latin typeface="Calibri" panose="020F0502020204030204" pitchFamily="34" charset="0"/>
              <a:ea typeface="Times New Roman" panose="02020603050405020304" pitchFamily="18" charset="0"/>
            </a:endParaRPr>
          </a:p>
          <a:p>
            <a:pPr indent="152400">
              <a:lnSpc>
                <a:spcPct val="115000"/>
              </a:lnSpc>
              <a:spcAft>
                <a:spcPts val="1000"/>
              </a:spcAft>
            </a:pPr>
            <a:r>
              <a:rPr lang="en-AU" sz="2600" dirty="0">
                <a:solidFill>
                  <a:srgbClr val="FFFFFF"/>
                </a:solidFill>
                <a:effectLst/>
                <a:latin typeface="Times New Roman" panose="02020603050405020304" pitchFamily="18" charset="0"/>
                <a:ea typeface="Times New Roman" panose="02020603050405020304" pitchFamily="18" charset="0"/>
              </a:rPr>
              <a:t>To the church of the Thessalonians in God the Father and the Lord Jesus Christ: </a:t>
            </a:r>
            <a:endParaRPr lang="en-AU" sz="2600" dirty="0">
              <a:effectLst/>
              <a:latin typeface="Calibri" panose="020F0502020204030204" pitchFamily="34" charset="0"/>
              <a:ea typeface="Times New Roman" panose="02020603050405020304" pitchFamily="18" charset="0"/>
            </a:endParaRPr>
          </a:p>
          <a:p>
            <a:pPr indent="152400">
              <a:lnSpc>
                <a:spcPct val="115000"/>
              </a:lnSpc>
              <a:spcAft>
                <a:spcPts val="1000"/>
              </a:spcAft>
            </a:pPr>
            <a:r>
              <a:rPr lang="en-AU" sz="2600" dirty="0">
                <a:solidFill>
                  <a:srgbClr val="FFFFFF"/>
                </a:solidFill>
                <a:effectLst/>
                <a:latin typeface="Times New Roman" panose="02020603050405020304" pitchFamily="18" charset="0"/>
                <a:ea typeface="Times New Roman" panose="02020603050405020304" pitchFamily="18" charset="0"/>
              </a:rPr>
              <a:t>Grace to you and peace. </a:t>
            </a:r>
            <a:endParaRPr lang="en-AU" sz="2600" dirty="0">
              <a:effectLst/>
              <a:latin typeface="Calibri" panose="020F0502020204030204" pitchFamily="34" charset="0"/>
              <a:ea typeface="Times New Roman" panose="02020603050405020304" pitchFamily="18" charset="0"/>
            </a:endParaRPr>
          </a:p>
          <a:p>
            <a:r>
              <a:rPr lang="en-AU" sz="2600" b="1" baseline="30000" dirty="0">
                <a:solidFill>
                  <a:srgbClr val="FFFFFF"/>
                </a:solidFill>
                <a:effectLst/>
                <a:latin typeface="Times New Roman" panose="02020603050405020304" pitchFamily="18" charset="0"/>
                <a:ea typeface="Times New Roman" panose="02020603050405020304" pitchFamily="18" charset="0"/>
              </a:rPr>
              <a:t>2 </a:t>
            </a:r>
            <a:r>
              <a:rPr lang="en-AU" sz="2600" dirty="0">
                <a:solidFill>
                  <a:srgbClr val="FFFFFF"/>
                </a:solidFill>
                <a:effectLst/>
                <a:latin typeface="Times New Roman" panose="02020603050405020304" pitchFamily="18" charset="0"/>
                <a:ea typeface="Times New Roman" panose="02020603050405020304" pitchFamily="18" charset="0"/>
              </a:rPr>
              <a:t>We give thanks to God always for all of you, constantly mentioning you in our prayers, </a:t>
            </a:r>
            <a:r>
              <a:rPr lang="en-AU" sz="2600" b="1" baseline="30000" dirty="0">
                <a:solidFill>
                  <a:srgbClr val="FFFFFF"/>
                </a:solidFill>
                <a:effectLst/>
                <a:latin typeface="Times New Roman" panose="02020603050405020304" pitchFamily="18" charset="0"/>
                <a:ea typeface="Times New Roman" panose="02020603050405020304" pitchFamily="18" charset="0"/>
              </a:rPr>
              <a:t>3 </a:t>
            </a:r>
            <a:r>
              <a:rPr lang="en-AU" sz="2600" dirty="0">
                <a:solidFill>
                  <a:srgbClr val="FFFFFF"/>
                </a:solidFill>
                <a:effectLst/>
                <a:latin typeface="Times New Roman" panose="02020603050405020304" pitchFamily="18" charset="0"/>
                <a:ea typeface="Times New Roman" panose="02020603050405020304" pitchFamily="18" charset="0"/>
              </a:rPr>
              <a:t>remembering before our God and Father your work of faith and labour of love and steadfastness of hope in our Lord Jesus Christ.  </a:t>
            </a:r>
            <a:r>
              <a:rPr lang="en-AU" sz="2600" b="1" baseline="30000" dirty="0">
                <a:solidFill>
                  <a:srgbClr val="FFFFFF"/>
                </a:solidFill>
                <a:effectLst/>
                <a:latin typeface="Times New Roman" panose="02020603050405020304" pitchFamily="18" charset="0"/>
                <a:ea typeface="Times New Roman" panose="02020603050405020304" pitchFamily="18" charset="0"/>
              </a:rPr>
              <a:t>4 </a:t>
            </a:r>
            <a:r>
              <a:rPr lang="en-AU" sz="2600" dirty="0">
                <a:solidFill>
                  <a:srgbClr val="FFFFFF"/>
                </a:solidFill>
                <a:effectLst/>
                <a:latin typeface="Times New Roman" panose="02020603050405020304" pitchFamily="18" charset="0"/>
                <a:ea typeface="Times New Roman" panose="02020603050405020304" pitchFamily="18" charset="0"/>
              </a:rPr>
              <a:t>For we know, brothers loved by God, that he has chosen you, </a:t>
            </a:r>
            <a:r>
              <a:rPr lang="en-AU" sz="2600" b="1" baseline="30000" dirty="0">
                <a:solidFill>
                  <a:srgbClr val="FFFFFF"/>
                </a:solidFill>
                <a:effectLst/>
                <a:latin typeface="Times New Roman" panose="02020603050405020304" pitchFamily="18" charset="0"/>
                <a:ea typeface="Times New Roman" panose="02020603050405020304" pitchFamily="18" charset="0"/>
              </a:rPr>
              <a:t>5 </a:t>
            </a:r>
            <a:r>
              <a:rPr lang="en-AU" sz="2600" dirty="0">
                <a:solidFill>
                  <a:srgbClr val="FFFFFF"/>
                </a:solidFill>
                <a:effectLst/>
                <a:latin typeface="Times New Roman" panose="02020603050405020304" pitchFamily="18" charset="0"/>
                <a:ea typeface="Times New Roman" panose="02020603050405020304" pitchFamily="18" charset="0"/>
              </a:rPr>
              <a:t>because our gospel came to you not only in word, but also in power and in the Holy Spirit and with full conviction.  You know what kind of men we proved to be among you for your sake.</a:t>
            </a:r>
            <a:r>
              <a:rPr lang="en-AU" sz="2600" dirty="0">
                <a:effectLst/>
              </a:rPr>
              <a:t> </a:t>
            </a:r>
            <a:endParaRPr lang="en-AU" sz="26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305739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36360AE9-4356-30FF-96CC-16A6408493FB}"/>
              </a:ext>
            </a:extLst>
          </p:cNvPr>
          <p:cNvSpPr txBox="1">
            <a:spLocks noChangeArrowheads="1"/>
          </p:cNvSpPr>
          <p:nvPr/>
        </p:nvSpPr>
        <p:spPr bwMode="auto">
          <a:xfrm>
            <a:off x="22444" y="0"/>
            <a:ext cx="9144000" cy="5279522"/>
          </a:xfrm>
          <a:prstGeom prst="rect">
            <a:avLst/>
          </a:prstGeom>
          <a:noFill/>
          <a:ln w="9525">
            <a:noFill/>
            <a:miter lim="800000"/>
            <a:headEnd/>
            <a:tailEnd/>
          </a:ln>
        </p:spPr>
        <p:txBody>
          <a:bodyPr wrap="square">
            <a:prstTxWarp prst="textNoShape">
              <a:avLst/>
            </a:prstTxWarp>
            <a:spAutoFit/>
          </a:bodyPr>
          <a:lstStyle/>
          <a:p>
            <a:pPr indent="152400">
              <a:lnSpc>
                <a:spcPct val="110000"/>
              </a:lnSpc>
              <a:spcAft>
                <a:spcPts val="1000"/>
              </a:spcAft>
            </a:pPr>
            <a:r>
              <a:rPr lang="en-AU" sz="2800" b="1" baseline="30000" dirty="0">
                <a:solidFill>
                  <a:srgbClr val="FFFFFF"/>
                </a:solidFill>
                <a:effectLst/>
                <a:latin typeface="Times New Roman" panose="02020603050405020304" pitchFamily="18" charset="0"/>
                <a:ea typeface="Times New Roman" panose="02020603050405020304" pitchFamily="18" charset="0"/>
              </a:rPr>
              <a:t>6 </a:t>
            </a:r>
            <a:r>
              <a:rPr lang="en-AU" sz="2800" dirty="0">
                <a:solidFill>
                  <a:srgbClr val="FFFFFF"/>
                </a:solidFill>
                <a:effectLst/>
                <a:latin typeface="Times New Roman" panose="02020603050405020304" pitchFamily="18" charset="0"/>
                <a:ea typeface="Times New Roman" panose="02020603050405020304" pitchFamily="18" charset="0"/>
              </a:rPr>
              <a:t>And you became imitators of us and of the Lord, for you received the word in much affliction, with the joy of the Holy Spirit, </a:t>
            </a:r>
            <a:r>
              <a:rPr lang="en-AU" sz="2800" b="1" baseline="30000" dirty="0">
                <a:solidFill>
                  <a:srgbClr val="FFFFFF"/>
                </a:solidFill>
                <a:effectLst/>
                <a:latin typeface="Times New Roman" panose="02020603050405020304" pitchFamily="18" charset="0"/>
                <a:ea typeface="Times New Roman" panose="02020603050405020304" pitchFamily="18" charset="0"/>
              </a:rPr>
              <a:t>7 </a:t>
            </a:r>
            <a:r>
              <a:rPr lang="en-AU" sz="2800" dirty="0">
                <a:solidFill>
                  <a:srgbClr val="FFFFFF"/>
                </a:solidFill>
                <a:effectLst/>
                <a:latin typeface="Times New Roman" panose="02020603050405020304" pitchFamily="18" charset="0"/>
                <a:ea typeface="Times New Roman" panose="02020603050405020304" pitchFamily="18" charset="0"/>
              </a:rPr>
              <a:t>so that you became an example to all the believers in Macedonia and in Achaia.  </a:t>
            </a:r>
            <a:r>
              <a:rPr lang="en-AU" sz="2800" b="1" baseline="30000" dirty="0">
                <a:solidFill>
                  <a:srgbClr val="FFFFFF"/>
                </a:solidFill>
                <a:effectLst/>
                <a:latin typeface="Times New Roman" panose="02020603050405020304" pitchFamily="18" charset="0"/>
                <a:ea typeface="Times New Roman" panose="02020603050405020304" pitchFamily="18" charset="0"/>
              </a:rPr>
              <a:t>8 </a:t>
            </a:r>
            <a:r>
              <a:rPr lang="en-AU" sz="2800" dirty="0">
                <a:solidFill>
                  <a:srgbClr val="FFFFFF"/>
                </a:solidFill>
                <a:effectLst/>
                <a:latin typeface="Times New Roman" panose="02020603050405020304" pitchFamily="18" charset="0"/>
                <a:ea typeface="Times New Roman" panose="02020603050405020304" pitchFamily="18" charset="0"/>
              </a:rPr>
              <a:t>For not only has the word of the Lord sounded forth from you in Macedonia and Achaia, but your faith in God has gone forth everywhere, so that we need not say anything.  </a:t>
            </a:r>
            <a:r>
              <a:rPr lang="en-AU" sz="2800" b="1" baseline="30000" dirty="0">
                <a:solidFill>
                  <a:srgbClr val="FFFFFF"/>
                </a:solidFill>
                <a:effectLst/>
                <a:latin typeface="Times New Roman" panose="02020603050405020304" pitchFamily="18" charset="0"/>
                <a:ea typeface="Times New Roman" panose="02020603050405020304" pitchFamily="18" charset="0"/>
              </a:rPr>
              <a:t>9 </a:t>
            </a:r>
            <a:r>
              <a:rPr lang="en-AU" sz="2800" dirty="0">
                <a:solidFill>
                  <a:srgbClr val="FFFFFF"/>
                </a:solidFill>
                <a:effectLst/>
                <a:latin typeface="Times New Roman" panose="02020603050405020304" pitchFamily="18" charset="0"/>
                <a:ea typeface="Times New Roman" panose="02020603050405020304" pitchFamily="18" charset="0"/>
              </a:rPr>
              <a:t>For they themselves report concerning us the kind of reception we had among you, and how you turned to God from idols to serve the living and true God, </a:t>
            </a:r>
            <a:r>
              <a:rPr lang="en-AU" sz="2800" b="1" baseline="30000" dirty="0">
                <a:solidFill>
                  <a:srgbClr val="FFFFFF"/>
                </a:solidFill>
                <a:effectLst/>
                <a:latin typeface="Times New Roman" panose="02020603050405020304" pitchFamily="18" charset="0"/>
                <a:ea typeface="Times New Roman" panose="02020603050405020304" pitchFamily="18" charset="0"/>
              </a:rPr>
              <a:t>10 </a:t>
            </a:r>
            <a:r>
              <a:rPr lang="en-AU" sz="2800" dirty="0">
                <a:solidFill>
                  <a:srgbClr val="FFFFFF"/>
                </a:solidFill>
                <a:effectLst/>
                <a:latin typeface="Times New Roman" panose="02020603050405020304" pitchFamily="18" charset="0"/>
                <a:ea typeface="Times New Roman" panose="02020603050405020304" pitchFamily="18" charset="0"/>
              </a:rPr>
              <a:t>and to wait for his Son from heaven, whom he raised from the dead, Jesus who delivers us from the wrath to come.</a:t>
            </a:r>
            <a:r>
              <a:rPr lang="en-AU" sz="2800" dirty="0">
                <a:effectLst/>
              </a:rPr>
              <a:t> </a:t>
            </a:r>
            <a:endParaRPr lang="en-AU" sz="2800"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298406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8" name="Picture 4" descr="Living in Thessaloniki">
            <a:extLst>
              <a:ext uri="{FF2B5EF4-FFF2-40B4-BE49-F238E27FC236}">
                <a16:creationId xmlns:a16="http://schemas.microsoft.com/office/drawing/2014/main" id="{938BAE76-49B2-E46F-606D-996FDEE47E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1741" y="-1"/>
            <a:ext cx="6952259" cy="39830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hessaloniki | Greece, Population, Map, &amp; Facts | Britannica">
            <a:extLst>
              <a:ext uri="{FF2B5EF4-FFF2-40B4-BE49-F238E27FC236}">
                <a16:creationId xmlns:a16="http://schemas.microsoft.com/office/drawing/2014/main" id="{419C86D5-872A-5C96-77A2-3699B9FE6A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442915" cy="34429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FA3B7A3-1D37-62CA-6AD9-1C51206D1211}"/>
              </a:ext>
            </a:extLst>
          </p:cNvPr>
          <p:cNvPicPr>
            <a:picLocks noChangeAspect="1"/>
          </p:cNvPicPr>
          <p:nvPr/>
        </p:nvPicPr>
        <p:blipFill>
          <a:blip r:embed="rId5"/>
          <a:stretch>
            <a:fillRect/>
          </a:stretch>
        </p:blipFill>
        <p:spPr>
          <a:xfrm>
            <a:off x="5486400" y="2598039"/>
            <a:ext cx="3657600" cy="3165914"/>
          </a:xfrm>
          <a:prstGeom prst="rect">
            <a:avLst/>
          </a:prstGeom>
        </p:spPr>
      </p:pic>
      <p:pic>
        <p:nvPicPr>
          <p:cNvPr id="3" name="Picture 2">
            <a:extLst>
              <a:ext uri="{FF2B5EF4-FFF2-40B4-BE49-F238E27FC236}">
                <a16:creationId xmlns:a16="http://schemas.microsoft.com/office/drawing/2014/main" id="{9DB57401-9DC6-CB2C-2047-D3176E3F445D}"/>
              </a:ext>
            </a:extLst>
          </p:cNvPr>
          <p:cNvPicPr>
            <a:picLocks noChangeAspect="1"/>
          </p:cNvPicPr>
          <p:nvPr/>
        </p:nvPicPr>
        <p:blipFill>
          <a:blip r:embed="rId6"/>
          <a:stretch>
            <a:fillRect/>
          </a:stretch>
        </p:blipFill>
        <p:spPr>
          <a:xfrm>
            <a:off x="0" y="2359165"/>
            <a:ext cx="4866468" cy="3355835"/>
          </a:xfrm>
          <a:prstGeom prst="rect">
            <a:avLst/>
          </a:prstGeom>
        </p:spPr>
      </p:pic>
    </p:spTree>
    <p:extLst>
      <p:ext uri="{BB962C8B-B14F-4D97-AF65-F5344CB8AC3E}">
        <p14:creationId xmlns:p14="http://schemas.microsoft.com/office/powerpoint/2010/main" val="3675408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9822A56-4591-0572-5529-D43D54A3143D}"/>
              </a:ext>
            </a:extLst>
          </p:cNvPr>
          <p:cNvSpPr txBox="1"/>
          <p:nvPr/>
        </p:nvSpPr>
        <p:spPr>
          <a:xfrm>
            <a:off x="0" y="0"/>
            <a:ext cx="9144000"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000" i="0" u="none" strike="noStrike" kern="1200" cap="none" spc="0" normalizeH="0" baseline="0" noProof="0" dirty="0">
                <a:ln>
                  <a:noFill/>
                </a:ln>
                <a:solidFill>
                  <a:srgbClr val="FFFF89"/>
                </a:solidFill>
                <a:effectLst/>
                <a:uLnTx/>
                <a:uFillTx/>
                <a:latin typeface="Times New Roman" panose="02020603050405020304" pitchFamily="18" charset="0"/>
                <a:ea typeface="+mn-ea"/>
                <a:cs typeface="Times New Roman" panose="02020603050405020304" pitchFamily="18" charset="0"/>
              </a:rPr>
              <a:t>Church of Thessalonians - Evidence of:</a:t>
            </a:r>
            <a:r>
              <a:rPr kumimoji="0" lang="en-AU" sz="240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AU" sz="260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 Deep Faith Commitment to Jesus</a:t>
            </a:r>
          </a:p>
        </p:txBody>
      </p:sp>
      <p:sp>
        <p:nvSpPr>
          <p:cNvPr id="10" name="TextBox 9">
            <a:extLst>
              <a:ext uri="{FF2B5EF4-FFF2-40B4-BE49-F238E27FC236}">
                <a16:creationId xmlns:a16="http://schemas.microsoft.com/office/drawing/2014/main" id="{E713E604-4F14-CFAA-5858-BD108E2541D3}"/>
              </a:ext>
            </a:extLst>
          </p:cNvPr>
          <p:cNvSpPr txBox="1"/>
          <p:nvPr/>
        </p:nvSpPr>
        <p:spPr>
          <a:xfrm>
            <a:off x="3877" y="1628131"/>
            <a:ext cx="174355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Where we are:</a:t>
            </a:r>
          </a:p>
        </p:txBody>
      </p:sp>
      <p:sp>
        <p:nvSpPr>
          <p:cNvPr id="4" name="TextBox 3">
            <a:extLst>
              <a:ext uri="{FF2B5EF4-FFF2-40B4-BE49-F238E27FC236}">
                <a16:creationId xmlns:a16="http://schemas.microsoft.com/office/drawing/2014/main" id="{00D476A1-A274-359B-BECE-8A697B2A5716}"/>
              </a:ext>
            </a:extLst>
          </p:cNvPr>
          <p:cNvSpPr txBox="1"/>
          <p:nvPr/>
        </p:nvSpPr>
        <p:spPr>
          <a:xfrm>
            <a:off x="0" y="492443"/>
            <a:ext cx="8968007" cy="646331"/>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 Gospel of Jesus Christ turns an upside-down</a:t>
            </a:r>
            <a:r>
              <a:rPr kumimoji="0" lang="en-AU" sz="18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world the right way up.</a:t>
            </a:r>
          </a:p>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a:solidFill>
                  <a:prstClr val="white"/>
                </a:solidFill>
                <a:latin typeface="Times New Roman" panose="02020603050405020304" pitchFamily="18" charset="0"/>
                <a:cs typeface="Times New Roman" panose="02020603050405020304" pitchFamily="18" charset="0"/>
              </a:rPr>
              <a:t>The</a:t>
            </a:r>
            <a:r>
              <a:rPr lang="en-AU" dirty="0">
                <a:solidFill>
                  <a:prstClr val="white"/>
                </a:solidFill>
                <a:latin typeface="Times New Roman" panose="02020603050405020304" pitchFamily="18" charset="0"/>
                <a:cs typeface="Times New Roman" panose="02020603050405020304" pitchFamily="18" charset="0"/>
              </a:rPr>
              <a:t> Mission to Thessalonica was effective.  Brothers and Sisters in Christ.</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F153F417-D718-CA69-A26E-FDDA8DFA4123}"/>
              </a:ext>
            </a:extLst>
          </p:cNvPr>
          <p:cNvSpPr txBox="1"/>
          <p:nvPr/>
        </p:nvSpPr>
        <p:spPr>
          <a:xfrm>
            <a:off x="455905" y="1232831"/>
            <a:ext cx="8063949" cy="338554"/>
          </a:xfrm>
          <a:prstGeom prst="rect">
            <a:avLst/>
          </a:prstGeom>
          <a:solidFill>
            <a:schemeClr val="bg1"/>
          </a:solidFill>
        </p:spPr>
        <p:txBody>
          <a:bodyPr wrap="square" rtlCol="0">
            <a:spAutoFit/>
          </a:bodyPr>
          <a:lstStyle/>
          <a:p>
            <a:pPr lvl="0">
              <a:defRPr/>
            </a:pPr>
            <a:r>
              <a:rPr lang="en-AU" sz="1600" dirty="0">
                <a:latin typeface="Comic Sans MS" panose="030F0902030302020204" pitchFamily="66" charset="0"/>
                <a:ea typeface="Times New Roman" panose="02020603050405020304" pitchFamily="18" charset="0"/>
                <a:cs typeface="Times New Roman" panose="02020603050405020304" pitchFamily="18" charset="0"/>
              </a:rPr>
              <a:t>To the church </a:t>
            </a:r>
            <a:r>
              <a:rPr lang="en-AU" sz="1600" u="sng" dirty="0">
                <a:latin typeface="Comic Sans MS" panose="030F0902030302020204" pitchFamily="66" charset="0"/>
                <a:ea typeface="Times New Roman" panose="02020603050405020304" pitchFamily="18" charset="0"/>
                <a:cs typeface="Times New Roman" panose="02020603050405020304" pitchFamily="18" charset="0"/>
              </a:rPr>
              <a:t>of</a:t>
            </a:r>
            <a:r>
              <a:rPr lang="en-AU" sz="1600" dirty="0">
                <a:latin typeface="Comic Sans MS" panose="030F0902030302020204" pitchFamily="66" charset="0"/>
                <a:ea typeface="Times New Roman" panose="02020603050405020304" pitchFamily="18" charset="0"/>
                <a:cs typeface="Times New Roman" panose="02020603050405020304" pitchFamily="18" charset="0"/>
              </a:rPr>
              <a:t> the Thessalonians </a:t>
            </a:r>
            <a:r>
              <a:rPr lang="en-AU" sz="1600" u="sng" dirty="0">
                <a:latin typeface="Comic Sans MS" panose="030F0902030302020204" pitchFamily="66" charset="0"/>
                <a:ea typeface="Times New Roman" panose="02020603050405020304" pitchFamily="18" charset="0"/>
                <a:cs typeface="Times New Roman" panose="02020603050405020304" pitchFamily="18" charset="0"/>
              </a:rPr>
              <a:t>in</a:t>
            </a:r>
            <a:r>
              <a:rPr lang="en-AU" sz="1600" dirty="0">
                <a:latin typeface="Comic Sans MS" panose="030F0902030302020204" pitchFamily="66" charset="0"/>
                <a:ea typeface="Times New Roman" panose="02020603050405020304" pitchFamily="18" charset="0"/>
                <a:cs typeface="Times New Roman" panose="02020603050405020304" pitchFamily="18" charset="0"/>
              </a:rPr>
              <a:t> God the Father and the Lord Jesus Christ:</a:t>
            </a:r>
            <a:r>
              <a:rPr lang="en-AU" sz="1600" dirty="0"/>
              <a:t> </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58182D15-7126-68E4-E7F9-D689294B9863}"/>
              </a:ext>
            </a:extLst>
          </p:cNvPr>
          <p:cNvSpPr txBox="1"/>
          <p:nvPr/>
        </p:nvSpPr>
        <p:spPr>
          <a:xfrm>
            <a:off x="1685441" y="1643520"/>
            <a:ext cx="7286441"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No matter the circumstance or location, we are “in</a:t>
            </a:r>
            <a:r>
              <a:rPr kumimoji="0" lang="en-AU" sz="18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Christ”</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470E67AA-43FD-210E-216C-54E7C3EAA568}"/>
              </a:ext>
            </a:extLst>
          </p:cNvPr>
          <p:cNvSpPr txBox="1"/>
          <p:nvPr/>
        </p:nvSpPr>
        <p:spPr>
          <a:xfrm>
            <a:off x="11626" y="1922599"/>
            <a:ext cx="1743559"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Who we are:</a:t>
            </a:r>
          </a:p>
        </p:txBody>
      </p:sp>
      <p:sp>
        <p:nvSpPr>
          <p:cNvPr id="5" name="TextBox 4">
            <a:extLst>
              <a:ext uri="{FF2B5EF4-FFF2-40B4-BE49-F238E27FC236}">
                <a16:creationId xmlns:a16="http://schemas.microsoft.com/office/drawing/2014/main" id="{1EF5F295-7A22-E14F-5BA5-70B3A57865EF}"/>
              </a:ext>
            </a:extLst>
          </p:cNvPr>
          <p:cNvSpPr txBox="1"/>
          <p:nvPr/>
        </p:nvSpPr>
        <p:spPr>
          <a:xfrm>
            <a:off x="1693190" y="1937988"/>
            <a:ext cx="7286441"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The Church;</a:t>
            </a:r>
            <a:r>
              <a:rPr kumimoji="0" lang="en-AU" sz="18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The Gathered ones of Jesus</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cxnSp>
        <p:nvCxnSpPr>
          <p:cNvPr id="11" name="Straight Connector 10">
            <a:extLst>
              <a:ext uri="{FF2B5EF4-FFF2-40B4-BE49-F238E27FC236}">
                <a16:creationId xmlns:a16="http://schemas.microsoft.com/office/drawing/2014/main" id="{3C968BC2-168D-AE1C-BE2A-7F913BDE09D6}"/>
              </a:ext>
            </a:extLst>
          </p:cNvPr>
          <p:cNvCxnSpPr/>
          <p:nvPr/>
        </p:nvCxnSpPr>
        <p:spPr>
          <a:xfrm>
            <a:off x="282847" y="2759551"/>
            <a:ext cx="838458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C9C13B8-BC01-12DF-B522-6A349E8C1981}"/>
              </a:ext>
            </a:extLst>
          </p:cNvPr>
          <p:cNvSpPr txBox="1"/>
          <p:nvPr/>
        </p:nvSpPr>
        <p:spPr>
          <a:xfrm>
            <a:off x="0" y="2898834"/>
            <a:ext cx="337088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Work of Faith</a:t>
            </a:r>
          </a:p>
        </p:txBody>
      </p:sp>
      <p:sp>
        <p:nvSpPr>
          <p:cNvPr id="13" name="TextBox 12">
            <a:extLst>
              <a:ext uri="{FF2B5EF4-FFF2-40B4-BE49-F238E27FC236}">
                <a16:creationId xmlns:a16="http://schemas.microsoft.com/office/drawing/2014/main" id="{32A63F1D-7A99-16FB-42A4-F3635E54046A}"/>
              </a:ext>
            </a:extLst>
          </p:cNvPr>
          <p:cNvSpPr txBox="1"/>
          <p:nvPr/>
        </p:nvSpPr>
        <p:spPr>
          <a:xfrm>
            <a:off x="0" y="3231939"/>
            <a:ext cx="337088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dirty="0">
                <a:solidFill>
                  <a:srgbClr val="FFFF00"/>
                </a:solidFill>
                <a:latin typeface="Times New Roman" panose="02020603050405020304" pitchFamily="18" charset="0"/>
                <a:cs typeface="Times New Roman" panose="02020603050405020304" pitchFamily="18" charset="0"/>
              </a:rPr>
              <a:t>Labour of Love</a:t>
            </a:r>
            <a:endPar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31C11D48-60CA-2A73-8E99-9CE9DAC44450}"/>
              </a:ext>
            </a:extLst>
          </p:cNvPr>
          <p:cNvSpPr txBox="1"/>
          <p:nvPr/>
        </p:nvSpPr>
        <p:spPr>
          <a:xfrm>
            <a:off x="3877" y="3551950"/>
            <a:ext cx="518418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Steadfastness of hope in the Lord Jesus Christ</a:t>
            </a:r>
          </a:p>
        </p:txBody>
      </p:sp>
      <p:sp>
        <p:nvSpPr>
          <p:cNvPr id="15" name="TextBox 14">
            <a:extLst>
              <a:ext uri="{FF2B5EF4-FFF2-40B4-BE49-F238E27FC236}">
                <a16:creationId xmlns:a16="http://schemas.microsoft.com/office/drawing/2014/main" id="{DB42F982-827F-E26B-50D5-B93AD2D5C03B}"/>
              </a:ext>
            </a:extLst>
          </p:cNvPr>
          <p:cNvSpPr txBox="1"/>
          <p:nvPr/>
        </p:nvSpPr>
        <p:spPr>
          <a:xfrm>
            <a:off x="1576953" y="2909412"/>
            <a:ext cx="2479731"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Faith to receive Jesus;  </a:t>
            </a:r>
          </a:p>
        </p:txBody>
      </p:sp>
      <p:sp>
        <p:nvSpPr>
          <p:cNvPr id="16" name="TextBox 15">
            <a:extLst>
              <a:ext uri="{FF2B5EF4-FFF2-40B4-BE49-F238E27FC236}">
                <a16:creationId xmlns:a16="http://schemas.microsoft.com/office/drawing/2014/main" id="{D54A1DB8-4210-3897-AE68-F6A7319B5909}"/>
              </a:ext>
            </a:extLst>
          </p:cNvPr>
          <p:cNvSpPr txBox="1"/>
          <p:nvPr/>
        </p:nvSpPr>
        <p:spPr>
          <a:xfrm>
            <a:off x="4048933" y="2901663"/>
            <a:ext cx="3828083"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Good works as result of faith</a:t>
            </a:r>
          </a:p>
        </p:txBody>
      </p:sp>
      <p:sp>
        <p:nvSpPr>
          <p:cNvPr id="17" name="TextBox 16">
            <a:extLst>
              <a:ext uri="{FF2B5EF4-FFF2-40B4-BE49-F238E27FC236}">
                <a16:creationId xmlns:a16="http://schemas.microsoft.com/office/drawing/2014/main" id="{99949BCC-6559-2CA5-5801-62B6F37462D1}"/>
              </a:ext>
            </a:extLst>
          </p:cNvPr>
          <p:cNvSpPr txBox="1"/>
          <p:nvPr/>
        </p:nvSpPr>
        <p:spPr>
          <a:xfrm>
            <a:off x="1770682" y="3273622"/>
            <a:ext cx="2479731"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To Love others</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B1EB235A-8419-BC4A-20DA-809B97BA74C9}"/>
              </a:ext>
            </a:extLst>
          </p:cNvPr>
          <p:cNvSpPr txBox="1"/>
          <p:nvPr/>
        </p:nvSpPr>
        <p:spPr>
          <a:xfrm>
            <a:off x="4048933" y="3251406"/>
            <a:ext cx="4897464"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To serve (labour) because of the Love we have</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258E3681-6039-BF2A-7A2A-48E22A15F9FF}"/>
              </a:ext>
            </a:extLst>
          </p:cNvPr>
          <p:cNvSpPr txBox="1"/>
          <p:nvPr/>
        </p:nvSpPr>
        <p:spPr>
          <a:xfrm>
            <a:off x="4785102" y="3583588"/>
            <a:ext cx="4362775"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Never abandoning faith.  Hold fast to Jesus</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51396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4" grpId="0" uiExpand="1" build="p"/>
      <p:bldP spid="8" grpId="0" animBg="1"/>
      <p:bldP spid="2" grpId="0"/>
      <p:bldP spid="3" grpId="0"/>
      <p:bldP spid="5" grpId="0"/>
      <p:bldP spid="12" grpId="0"/>
      <p:bldP spid="13" grpId="0"/>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2DA048A-7DBC-C32E-8A53-21311550EB0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9822A56-4591-0572-5529-D43D54A3143D}"/>
              </a:ext>
            </a:extLst>
          </p:cNvPr>
          <p:cNvSpPr txBox="1"/>
          <p:nvPr/>
        </p:nvSpPr>
        <p:spPr>
          <a:xfrm>
            <a:off x="0" y="0"/>
            <a:ext cx="9144000" cy="49244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60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 Deep Faith Commitment to Jesus</a:t>
            </a:r>
          </a:p>
        </p:txBody>
      </p:sp>
      <p:cxnSp>
        <p:nvCxnSpPr>
          <p:cNvPr id="11" name="Straight Connector 10">
            <a:extLst>
              <a:ext uri="{FF2B5EF4-FFF2-40B4-BE49-F238E27FC236}">
                <a16:creationId xmlns:a16="http://schemas.microsoft.com/office/drawing/2014/main" id="{3C968BC2-168D-AE1C-BE2A-7F913BDE09D6}"/>
              </a:ext>
            </a:extLst>
          </p:cNvPr>
          <p:cNvCxnSpPr/>
          <p:nvPr/>
        </p:nvCxnSpPr>
        <p:spPr>
          <a:xfrm>
            <a:off x="379708" y="1502628"/>
            <a:ext cx="8384583" cy="0"/>
          </a:xfrm>
          <a:prstGeom prst="line">
            <a:avLst/>
          </a:prstGeom>
          <a:ln>
            <a:solidFill>
              <a:schemeClr val="accent1">
                <a:lumMod val="20000"/>
                <a:lumOff val="80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C9C13B8-BC01-12DF-B522-6A349E8C1981}"/>
              </a:ext>
            </a:extLst>
          </p:cNvPr>
          <p:cNvSpPr txBox="1"/>
          <p:nvPr/>
        </p:nvSpPr>
        <p:spPr>
          <a:xfrm>
            <a:off x="0" y="449792"/>
            <a:ext cx="337088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Work of Faith</a:t>
            </a:r>
          </a:p>
        </p:txBody>
      </p:sp>
      <p:sp>
        <p:nvSpPr>
          <p:cNvPr id="13" name="TextBox 12">
            <a:extLst>
              <a:ext uri="{FF2B5EF4-FFF2-40B4-BE49-F238E27FC236}">
                <a16:creationId xmlns:a16="http://schemas.microsoft.com/office/drawing/2014/main" id="{32A63F1D-7A99-16FB-42A4-F3635E54046A}"/>
              </a:ext>
            </a:extLst>
          </p:cNvPr>
          <p:cNvSpPr txBox="1"/>
          <p:nvPr/>
        </p:nvSpPr>
        <p:spPr>
          <a:xfrm>
            <a:off x="0" y="782897"/>
            <a:ext cx="3370882"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dirty="0">
                <a:solidFill>
                  <a:srgbClr val="FFFF00"/>
                </a:solidFill>
                <a:latin typeface="Times New Roman" panose="02020603050405020304" pitchFamily="18" charset="0"/>
                <a:cs typeface="Times New Roman" panose="02020603050405020304" pitchFamily="18" charset="0"/>
              </a:rPr>
              <a:t>Labour of Love</a:t>
            </a:r>
            <a:endPar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14" name="TextBox 13">
            <a:extLst>
              <a:ext uri="{FF2B5EF4-FFF2-40B4-BE49-F238E27FC236}">
                <a16:creationId xmlns:a16="http://schemas.microsoft.com/office/drawing/2014/main" id="{31C11D48-60CA-2A73-8E99-9CE9DAC44450}"/>
              </a:ext>
            </a:extLst>
          </p:cNvPr>
          <p:cNvSpPr txBox="1"/>
          <p:nvPr/>
        </p:nvSpPr>
        <p:spPr>
          <a:xfrm>
            <a:off x="3877" y="1102908"/>
            <a:ext cx="518418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Steadfastness of hope in the Lord Jesus Christ</a:t>
            </a:r>
          </a:p>
        </p:txBody>
      </p:sp>
      <p:sp>
        <p:nvSpPr>
          <p:cNvPr id="15" name="TextBox 14">
            <a:extLst>
              <a:ext uri="{FF2B5EF4-FFF2-40B4-BE49-F238E27FC236}">
                <a16:creationId xmlns:a16="http://schemas.microsoft.com/office/drawing/2014/main" id="{DB42F982-827F-E26B-50D5-B93AD2D5C03B}"/>
              </a:ext>
            </a:extLst>
          </p:cNvPr>
          <p:cNvSpPr txBox="1"/>
          <p:nvPr/>
        </p:nvSpPr>
        <p:spPr>
          <a:xfrm>
            <a:off x="1576953" y="460370"/>
            <a:ext cx="2479731"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Faith to receive Jesus;  </a:t>
            </a:r>
          </a:p>
        </p:txBody>
      </p:sp>
      <p:sp>
        <p:nvSpPr>
          <p:cNvPr id="16" name="TextBox 15">
            <a:extLst>
              <a:ext uri="{FF2B5EF4-FFF2-40B4-BE49-F238E27FC236}">
                <a16:creationId xmlns:a16="http://schemas.microsoft.com/office/drawing/2014/main" id="{D54A1DB8-4210-3897-AE68-F6A7319B5909}"/>
              </a:ext>
            </a:extLst>
          </p:cNvPr>
          <p:cNvSpPr txBox="1"/>
          <p:nvPr/>
        </p:nvSpPr>
        <p:spPr>
          <a:xfrm>
            <a:off x="4048933" y="452621"/>
            <a:ext cx="3828083"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Good works as result of faith</a:t>
            </a:r>
          </a:p>
        </p:txBody>
      </p:sp>
      <p:sp>
        <p:nvSpPr>
          <p:cNvPr id="17" name="TextBox 16">
            <a:extLst>
              <a:ext uri="{FF2B5EF4-FFF2-40B4-BE49-F238E27FC236}">
                <a16:creationId xmlns:a16="http://schemas.microsoft.com/office/drawing/2014/main" id="{99949BCC-6559-2CA5-5801-62B6F37462D1}"/>
              </a:ext>
            </a:extLst>
          </p:cNvPr>
          <p:cNvSpPr txBox="1"/>
          <p:nvPr/>
        </p:nvSpPr>
        <p:spPr>
          <a:xfrm>
            <a:off x="1770682" y="824580"/>
            <a:ext cx="2479731"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To Love others</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a:extLst>
              <a:ext uri="{FF2B5EF4-FFF2-40B4-BE49-F238E27FC236}">
                <a16:creationId xmlns:a16="http://schemas.microsoft.com/office/drawing/2014/main" id="{B1EB235A-8419-BC4A-20DA-809B97BA74C9}"/>
              </a:ext>
            </a:extLst>
          </p:cNvPr>
          <p:cNvSpPr txBox="1"/>
          <p:nvPr/>
        </p:nvSpPr>
        <p:spPr>
          <a:xfrm>
            <a:off x="4048933" y="802364"/>
            <a:ext cx="4897464"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To serve (labour) because of the Love we have</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a16="http://schemas.microsoft.com/office/drawing/2014/main" id="{258E3681-6039-BF2A-7A2A-48E22A15F9FF}"/>
              </a:ext>
            </a:extLst>
          </p:cNvPr>
          <p:cNvSpPr txBox="1"/>
          <p:nvPr/>
        </p:nvSpPr>
        <p:spPr>
          <a:xfrm>
            <a:off x="4785102" y="1134546"/>
            <a:ext cx="4362775"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Never abandoning faith.  Hold fast to Jesus</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a:extLst>
              <a:ext uri="{FF2B5EF4-FFF2-40B4-BE49-F238E27FC236}">
                <a16:creationId xmlns:a16="http://schemas.microsoft.com/office/drawing/2014/main" id="{C79DBECA-00E0-DD36-8856-5776FC7C27E4}"/>
              </a:ext>
            </a:extLst>
          </p:cNvPr>
          <p:cNvSpPr txBox="1"/>
          <p:nvPr/>
        </p:nvSpPr>
        <p:spPr>
          <a:xfrm>
            <a:off x="-1" y="1503677"/>
            <a:ext cx="9144000" cy="4001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How they became “Brothers” </a:t>
            </a:r>
            <a:r>
              <a:rPr kumimoji="0" lang="en-AU" sz="20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(how</a:t>
            </a:r>
            <a:r>
              <a:rPr kumimoji="0" lang="en-AU" sz="2000" b="0" i="0" u="none" strike="noStrike" kern="1200" cap="none" spc="0" normalizeH="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 Paul knew they were genuine in faith)</a:t>
            </a:r>
            <a:endParaRPr kumimoji="0" lang="en-AU" sz="2000" b="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22" name="TextBox 21">
            <a:extLst>
              <a:ext uri="{FF2B5EF4-FFF2-40B4-BE49-F238E27FC236}">
                <a16:creationId xmlns:a16="http://schemas.microsoft.com/office/drawing/2014/main" id="{6BB73115-2D5D-12DE-234C-9D619703B263}"/>
              </a:ext>
            </a:extLst>
          </p:cNvPr>
          <p:cNvSpPr txBox="1"/>
          <p:nvPr/>
        </p:nvSpPr>
        <p:spPr>
          <a:xfrm>
            <a:off x="-3879" y="1872808"/>
            <a:ext cx="1762933"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noProof="0" dirty="0">
                <a:solidFill>
                  <a:srgbClr val="FFFF00"/>
                </a:solidFill>
                <a:latin typeface="Times New Roman" panose="02020603050405020304" pitchFamily="18" charset="0"/>
                <a:cs typeface="Times New Roman" panose="02020603050405020304" pitchFamily="18" charset="0"/>
              </a:rPr>
              <a:t>What God did:</a:t>
            </a:r>
            <a:endPar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3" name="TextBox 22">
            <a:extLst>
              <a:ext uri="{FF2B5EF4-FFF2-40B4-BE49-F238E27FC236}">
                <a16:creationId xmlns:a16="http://schemas.microsoft.com/office/drawing/2014/main" id="{EFCF6667-CA62-23BA-C737-626972BFE3CF}"/>
              </a:ext>
            </a:extLst>
          </p:cNvPr>
          <p:cNvSpPr txBox="1"/>
          <p:nvPr/>
        </p:nvSpPr>
        <p:spPr>
          <a:xfrm>
            <a:off x="38746" y="2503557"/>
            <a:ext cx="1576953"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noProof="0" dirty="0">
                <a:solidFill>
                  <a:srgbClr val="FFFF00"/>
                </a:solidFill>
                <a:latin typeface="Times New Roman" panose="02020603050405020304" pitchFamily="18" charset="0"/>
                <a:cs typeface="Times New Roman" panose="02020603050405020304" pitchFamily="18" charset="0"/>
              </a:rPr>
              <a:t>What Paul &amp; Silas did:</a:t>
            </a:r>
            <a:endPar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4" name="TextBox 23">
            <a:extLst>
              <a:ext uri="{FF2B5EF4-FFF2-40B4-BE49-F238E27FC236}">
                <a16:creationId xmlns:a16="http://schemas.microsoft.com/office/drawing/2014/main" id="{AB4BA126-27BF-BCEB-4680-A7E00B3A2B42}"/>
              </a:ext>
            </a:extLst>
          </p:cNvPr>
          <p:cNvSpPr txBox="1"/>
          <p:nvPr/>
        </p:nvSpPr>
        <p:spPr>
          <a:xfrm>
            <a:off x="11624" y="3391414"/>
            <a:ext cx="309578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2000" noProof="0" dirty="0">
                <a:solidFill>
                  <a:srgbClr val="FFFF00"/>
                </a:solidFill>
                <a:latin typeface="Times New Roman" panose="02020603050405020304" pitchFamily="18" charset="0"/>
                <a:cs typeface="Times New Roman" panose="02020603050405020304" pitchFamily="18" charset="0"/>
              </a:rPr>
              <a:t>What the Thessalonians did:</a:t>
            </a:r>
            <a:endPar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25" name="TextBox 24">
            <a:extLst>
              <a:ext uri="{FF2B5EF4-FFF2-40B4-BE49-F238E27FC236}">
                <a16:creationId xmlns:a16="http://schemas.microsoft.com/office/drawing/2014/main" id="{847C9AA1-1F24-5A53-376B-2AD5ADE4A537}"/>
              </a:ext>
            </a:extLst>
          </p:cNvPr>
          <p:cNvSpPr txBox="1"/>
          <p:nvPr/>
        </p:nvSpPr>
        <p:spPr>
          <a:xfrm>
            <a:off x="1615699" y="1917210"/>
            <a:ext cx="6466667"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Loved them.  Gave His only Son.  Died for our Salvation</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6" name="TextBox 25">
            <a:extLst>
              <a:ext uri="{FF2B5EF4-FFF2-40B4-BE49-F238E27FC236}">
                <a16:creationId xmlns:a16="http://schemas.microsoft.com/office/drawing/2014/main" id="{59907DC6-55A2-E660-8E36-17C67EE06E8F}"/>
              </a:ext>
            </a:extLst>
          </p:cNvPr>
          <p:cNvSpPr txBox="1"/>
          <p:nvPr/>
        </p:nvSpPr>
        <p:spPr>
          <a:xfrm>
            <a:off x="751667" y="2203929"/>
            <a:ext cx="8392331"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He Chose them.         The chosen:  Believe in Jesus Christ;  Repent;  Continue in Faith. </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7" name="TextBox 26">
            <a:extLst>
              <a:ext uri="{FF2B5EF4-FFF2-40B4-BE49-F238E27FC236}">
                <a16:creationId xmlns:a16="http://schemas.microsoft.com/office/drawing/2014/main" id="{77A2E855-D7E7-7787-527A-83201DEB82DD}"/>
              </a:ext>
            </a:extLst>
          </p:cNvPr>
          <p:cNvSpPr txBox="1"/>
          <p:nvPr/>
        </p:nvSpPr>
        <p:spPr>
          <a:xfrm>
            <a:off x="1584702" y="2521644"/>
            <a:ext cx="7559297" cy="646331"/>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They turned up (obedient response to call of God)</a:t>
            </a:r>
          </a:p>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Proclaimed</a:t>
            </a:r>
            <a:r>
              <a:rPr kumimoji="0" lang="en-AU" sz="1800" b="0" i="0" u="none" strike="noStrike" kern="1200" cap="none" spc="0" normalizeH="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the Gospel.  Holy Spirit gives words of witness power</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8" name="TextBox 27">
            <a:extLst>
              <a:ext uri="{FF2B5EF4-FFF2-40B4-BE49-F238E27FC236}">
                <a16:creationId xmlns:a16="http://schemas.microsoft.com/office/drawing/2014/main" id="{459105BB-38EB-2189-093D-89D72A7B5408}"/>
              </a:ext>
            </a:extLst>
          </p:cNvPr>
          <p:cNvSpPr txBox="1"/>
          <p:nvPr/>
        </p:nvSpPr>
        <p:spPr>
          <a:xfrm>
            <a:off x="751667" y="3099486"/>
            <a:ext cx="8063949"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Full Conviction.   Sure of the message they proclaimed.  Lived what they believed.</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9" name="TextBox 28">
            <a:extLst>
              <a:ext uri="{FF2B5EF4-FFF2-40B4-BE49-F238E27FC236}">
                <a16:creationId xmlns:a16="http://schemas.microsoft.com/office/drawing/2014/main" id="{B98DCFA8-841A-10A9-57E9-1911BDE17819}"/>
              </a:ext>
            </a:extLst>
          </p:cNvPr>
          <p:cNvSpPr txBox="1"/>
          <p:nvPr/>
        </p:nvSpPr>
        <p:spPr>
          <a:xfrm>
            <a:off x="3014423" y="3442083"/>
            <a:ext cx="6044337" cy="369332"/>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Imitators of Paul &amp; Silas (Took on the same faith)</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TextBox 29">
            <a:extLst>
              <a:ext uri="{FF2B5EF4-FFF2-40B4-BE49-F238E27FC236}">
                <a16:creationId xmlns:a16="http://schemas.microsoft.com/office/drawing/2014/main" id="{B30CC6DA-E460-5660-BBCF-2E249D6D0E9A}"/>
              </a:ext>
            </a:extLst>
          </p:cNvPr>
          <p:cNvSpPr txBox="1"/>
          <p:nvPr/>
        </p:nvSpPr>
        <p:spPr>
          <a:xfrm>
            <a:off x="751670" y="3691797"/>
            <a:ext cx="8392330" cy="646331"/>
          </a:xfrm>
          <a:prstGeom prst="rect">
            <a:avLst/>
          </a:prstGeom>
          <a:noFill/>
        </p:spPr>
        <p:txBody>
          <a:bodyPr wrap="square" rtlCol="0">
            <a:spAutoFit/>
          </a:bodyPr>
          <a:lstStyle/>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Imitators of Jesus.  Changed to become Christ-like.</a:t>
            </a:r>
          </a:p>
          <a:p>
            <a:pPr marL="179388" marR="0" lvl="0" indent="-17938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solidFill>
                  <a:prstClr val="white"/>
                </a:solidFill>
                <a:latin typeface="Times New Roman" panose="02020603050405020304" pitchFamily="18" charset="0"/>
                <a:cs typeface="Times New Roman" panose="02020603050405020304" pitchFamily="18" charset="0"/>
              </a:rPr>
              <a:t>Fruit of the Spirit (e.g. joy in suffering);  Witness for Jesus;  Life transformed.</a:t>
            </a:r>
            <a:endParaRPr kumimoji="0" lang="en-AU"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1" name="TextBox 30">
            <a:extLst>
              <a:ext uri="{FF2B5EF4-FFF2-40B4-BE49-F238E27FC236}">
                <a16:creationId xmlns:a16="http://schemas.microsoft.com/office/drawing/2014/main" id="{55AFCA23-BB4C-3EA7-D8DF-FDAE69BA5211}"/>
              </a:ext>
            </a:extLst>
          </p:cNvPr>
          <p:cNvSpPr txBox="1"/>
          <p:nvPr/>
        </p:nvSpPr>
        <p:spPr>
          <a:xfrm>
            <a:off x="-3879" y="4361271"/>
            <a:ext cx="9140125"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AU" sz="2000" noProof="0" dirty="0">
                <a:solidFill>
                  <a:srgbClr val="FFFF00"/>
                </a:solidFill>
                <a:latin typeface="Times New Roman" panose="02020603050405020304" pitchFamily="18" charset="0"/>
                <a:cs typeface="Times New Roman" panose="02020603050405020304" pitchFamily="18" charset="0"/>
              </a:rPr>
              <a:t>Overall, their salvation was a miracle of God.  His hand at work in every step.</a:t>
            </a:r>
            <a:endParaRPr kumimoji="0" lang="en-AU" sz="2000" b="0"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32" name="TextBox 31">
            <a:extLst>
              <a:ext uri="{FF2B5EF4-FFF2-40B4-BE49-F238E27FC236}">
                <a16:creationId xmlns:a16="http://schemas.microsoft.com/office/drawing/2014/main" id="{1488D071-DB62-3380-4532-6D9935445632}"/>
              </a:ext>
            </a:extLst>
          </p:cNvPr>
          <p:cNvSpPr txBox="1"/>
          <p:nvPr/>
        </p:nvSpPr>
        <p:spPr>
          <a:xfrm>
            <a:off x="-7749" y="4959457"/>
            <a:ext cx="914400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  Deepening  of  our  Faith  Commitment  to  Jesus</a:t>
            </a:r>
          </a:p>
        </p:txBody>
      </p:sp>
    </p:spTree>
    <p:extLst>
      <p:ext uri="{BB962C8B-B14F-4D97-AF65-F5344CB8AC3E}">
        <p14:creationId xmlns:p14="http://schemas.microsoft.com/office/powerpoint/2010/main" val="1433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build="p"/>
      <p:bldP spid="28" grpId="0"/>
      <p:bldP spid="29" grpId="0"/>
      <p:bldP spid="30" grpId="0" uiExpand="1" build="p"/>
      <p:bldP spid="31" grpId="0"/>
      <p:bldP spid="3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a:solidFill>
              <a:schemeClr val="bg1"/>
            </a:solidFill>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4916</TotalTime>
  <Words>638</Words>
  <Application>Microsoft Macintosh PowerPoint</Application>
  <PresentationFormat>On-screen Show (16:10)</PresentationFormat>
  <Paragraphs>60</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Brumpton</dc:creator>
  <cp:lastModifiedBy>Michael Brumpton</cp:lastModifiedBy>
  <cp:revision>189</cp:revision>
  <cp:lastPrinted>2025-01-31T06:34:58Z</cp:lastPrinted>
  <dcterms:created xsi:type="dcterms:W3CDTF">2024-07-12T04:24:48Z</dcterms:created>
  <dcterms:modified xsi:type="dcterms:W3CDTF">2025-01-31T06:55:46Z</dcterms:modified>
</cp:coreProperties>
</file>